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76" autoAdjust="0"/>
    <p:restoredTop sz="91813" autoAdjust="0"/>
  </p:normalViewPr>
  <p:slideViewPr>
    <p:cSldViewPr snapToGrid="0">
      <p:cViewPr varScale="1">
        <p:scale>
          <a:sx n="65" d="100"/>
          <a:sy n="65" d="100"/>
        </p:scale>
        <p:origin x="11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2DC89-55C3-4392-BF05-5E53E7B49917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3D036-0752-4121-936D-963C6DBC1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9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 dirty="0"/>
              <a:t>Source : </a:t>
            </a:r>
            <a:r>
              <a:rPr lang="fr-FR" dirty="0"/>
              <a:t>Observatoire UT – SISE 2021-22. Effectifs étudiants inscrits en inscription principale tout régime confondu en 2021-2022, hors CPGE, hors ICT, IFSI inclus.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3D036-0752-4121-936D-963C6DBC1B1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45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C45C7E-A1DC-F5C1-97BF-AD711E319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DDE010-8090-0969-841C-DD7F97586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C33224-78F1-B708-A5F9-6CC7F992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E63128-6D9B-A0FB-F728-DE19AB7C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4177A9-C55B-1C26-6B82-F1FDD7A3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00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93FCE5-262A-923E-31A0-576B6AD3A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CF1F17-AB5D-CF1E-227B-36EFFD172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652024-754F-90F8-F675-4E8E5BC1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2B7632-7FC0-452B-E47F-3F35938B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6077A1-8679-2DA7-19A6-24C749AF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6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32E188-2C72-C750-BA1C-FF8B738B5C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5E23F8-C7A4-36AA-CB69-2937F156D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C34646-478E-9872-4AE1-6C619170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3F0F84-AACB-D903-23BE-64306BE6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B37A23-1094-B802-2B3F-4866058E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02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63B64A-6A28-F3B3-4C73-871D3407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2C75E1-DD71-767E-8705-AB0B92C83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C31CA5-8EBB-9A34-60F4-B9B78ABF9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8338F2-8238-5BD5-08BA-0FA8E3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DEABA-8E02-1BC7-E7E4-EB769F3FA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94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584BFA-DACF-B737-B7F1-E656352D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0C4029-AB9E-BE2B-1AAF-515926941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6E5160-C787-0406-C28D-18F8BE059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4B301F-AD8A-EA89-43B9-A127A263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55F74D-F0A3-712C-FD01-7F237EE7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2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8259A-D67C-FEC6-2B90-D80365B0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1A7516-F593-911A-1B4C-1E28D5E9C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C32793-E871-3F92-ACD2-C04AF0EB0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594EE5-33CE-789B-ECF2-B856003D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A8DB02-16BC-64F6-29A3-F16FB52E1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C315EF-A956-3A5E-51F1-67A5ACE0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50371-DA1A-5AE7-023F-BA26C25F8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D393D4-ACA4-DB3C-57A1-9497E3FD9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151D39-364B-175E-848F-8C4F571E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14F785-0890-E242-44EA-AB263A67B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3AFA0B-A888-F3D2-AC59-163641E15F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DD55BA-B6DD-966D-F8CF-73D1BC554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4570A5-1457-16C6-F78B-9A8C6CA8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209AC3-CE8C-2D45-1FF7-50593441F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18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A165B5-CDE7-8FCA-BC92-3A39E0A0F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6ABC45-E286-6BDA-CCE5-C06A81C1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0C5C9A-161B-C91E-4623-8AEEC5387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C6A087-D678-ED57-E8D2-8239D083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51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3A3BA0-A8D1-3B10-B50C-C09CC664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051932-E194-1FF8-72A3-330A2D9A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C73EF4-4656-C556-C478-EE2E2F0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0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6572E9-043A-96C2-361C-BC36A4A1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445023-293C-E469-A327-FB8B9A8F9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BDC001-AE29-BBAE-84AA-6C260F279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02CB79-3DA5-EB6F-7AEB-2AE614CF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C97D79-CCF8-5912-EF28-7A990710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D506C2-BCB3-6808-0464-3D8F76C4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06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58E7D-FA3B-70E5-53A0-C62FF8D5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75163D-D6B9-D397-4631-D6A3D0A1E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BCB6F8-7EAF-B122-2E26-1F3F9B956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D9A7F4-BF49-FF78-62A2-79EEAE9A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BE73F7-3CCB-738D-7FFA-C1B666FD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C61029-4B73-35C4-D50B-EE359D1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214BEB8-C7F6-DECC-C8D6-0AC860A5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2785BF-377B-B622-291A-E3F312F52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47EE38-62AA-3376-2420-CC8EAB73E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2A5A-B12A-479C-899D-38EDF0D1F5C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F738A-A097-197F-0F10-9594170E1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310E1B-C610-CD62-68F4-024332B64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A4225-8CC1-47DD-915E-42E299EC0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02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0458ABD4-2A48-B8C4-6FA8-EA06FB80953B}"/>
              </a:ext>
            </a:extLst>
          </p:cNvPr>
          <p:cNvGrpSpPr/>
          <p:nvPr/>
        </p:nvGrpSpPr>
        <p:grpSpPr>
          <a:xfrm>
            <a:off x="1448040" y="169916"/>
            <a:ext cx="10516873" cy="6651650"/>
            <a:chOff x="828753" y="-322494"/>
            <a:chExt cx="12129805" cy="7579981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A79049AB-294B-0961-144B-32B1210B76FD}"/>
                </a:ext>
              </a:extLst>
            </p:cNvPr>
            <p:cNvGrpSpPr/>
            <p:nvPr/>
          </p:nvGrpSpPr>
          <p:grpSpPr>
            <a:xfrm>
              <a:off x="2619809" y="338525"/>
              <a:ext cx="6952381" cy="6180952"/>
              <a:chOff x="2619809" y="338525"/>
              <a:chExt cx="6952381" cy="6180952"/>
            </a:xfrm>
          </p:grpSpPr>
          <p:grpSp>
            <p:nvGrpSpPr>
              <p:cNvPr id="24" name="Groupe 23">
                <a:extLst>
                  <a:ext uri="{FF2B5EF4-FFF2-40B4-BE49-F238E27FC236}">
                    <a16:creationId xmlns:a16="http://schemas.microsoft.com/office/drawing/2014/main" id="{B04B1433-6F7D-1951-07DC-783AADB67508}"/>
                  </a:ext>
                </a:extLst>
              </p:cNvPr>
              <p:cNvGrpSpPr/>
              <p:nvPr/>
            </p:nvGrpSpPr>
            <p:grpSpPr>
              <a:xfrm>
                <a:off x="2619809" y="338525"/>
                <a:ext cx="6952381" cy="6180952"/>
                <a:chOff x="2619809" y="338525"/>
                <a:chExt cx="6952381" cy="6180952"/>
              </a:xfrm>
            </p:grpSpPr>
            <p:pic>
              <p:nvPicPr>
                <p:cNvPr id="5" name="Image 4">
                  <a:extLst>
                    <a:ext uri="{FF2B5EF4-FFF2-40B4-BE49-F238E27FC236}">
                      <a16:creationId xmlns:a16="http://schemas.microsoft.com/office/drawing/2014/main" id="{C1CBF18B-F9A2-4564-1643-3FBA3FA3FE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19809" y="338525"/>
                  <a:ext cx="6952381" cy="6180952"/>
                </a:xfrm>
                <a:prstGeom prst="snip2DiagRect">
                  <a:avLst/>
                </a:prstGeom>
                <a:solidFill>
                  <a:srgbClr val="FFFFFF">
                    <a:shade val="85000"/>
                  </a:srgbClr>
                </a:solidFill>
                <a:ln w="88900" cap="sq">
                  <a:solidFill>
                    <a:srgbClr val="FFFFFF"/>
                  </a:solidFill>
                  <a:miter lim="800000"/>
                </a:ln>
                <a:effectLst>
                  <a:outerShdw blurRad="88900" algn="tl" rotWithShape="0">
                    <a:srgbClr val="000000">
                      <a:alpha val="45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200000"/>
                  </a:lightRig>
                </a:scene3d>
                <a:sp3d>
                  <a:bevelT w="25400" h="19050"/>
                  <a:contourClr>
                    <a:srgbClr val="FFFFFF"/>
                  </a:contourClr>
                </a:sp3d>
              </p:spPr>
            </p:pic>
            <p:sp>
              <p:nvSpPr>
                <p:cNvPr id="16" name="ZoneTexte 15">
                  <a:extLst>
                    <a:ext uri="{FF2B5EF4-FFF2-40B4-BE49-F238E27FC236}">
                      <a16:creationId xmlns:a16="http://schemas.microsoft.com/office/drawing/2014/main" id="{8686D3F8-D94B-425E-CD2E-571CA618224E}"/>
                    </a:ext>
                  </a:extLst>
                </p:cNvPr>
                <p:cNvSpPr txBox="1"/>
                <p:nvPr/>
              </p:nvSpPr>
              <p:spPr>
                <a:xfrm>
                  <a:off x="5697523" y="4977196"/>
                  <a:ext cx="1068199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500" dirty="0">
                      <a:solidFill>
                        <a:srgbClr val="F4CF10"/>
                      </a:solidFill>
                      <a:latin typeface="Arial Narrow" panose="020B0606020202030204" pitchFamily="34" charset="0"/>
                    </a:rPr>
                    <a:t>PAMIERS</a:t>
                  </a:r>
                </a:p>
              </p:txBody>
            </p:sp>
            <p:sp>
              <p:nvSpPr>
                <p:cNvPr id="17" name="ZoneTexte 16">
                  <a:extLst>
                    <a:ext uri="{FF2B5EF4-FFF2-40B4-BE49-F238E27FC236}">
                      <a16:creationId xmlns:a16="http://schemas.microsoft.com/office/drawing/2014/main" id="{FDE2F7B7-E72F-20FE-9C7F-49B99CF6EA16}"/>
                    </a:ext>
                  </a:extLst>
                </p:cNvPr>
                <p:cNvSpPr txBox="1"/>
                <p:nvPr/>
              </p:nvSpPr>
              <p:spPr>
                <a:xfrm>
                  <a:off x="6238612" y="4815613"/>
                  <a:ext cx="470483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500" dirty="0">
                      <a:solidFill>
                        <a:srgbClr val="F4CF10"/>
                      </a:solidFill>
                      <a:latin typeface="Arial Narrow" panose="020B0606020202030204" pitchFamily="34" charset="0"/>
                    </a:rPr>
                    <a:t>/</a:t>
                  </a:r>
                </a:p>
              </p:txBody>
            </p:sp>
          </p:grpSp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7C8EDD4D-1431-9AA4-5C1E-43457668F140}"/>
                  </a:ext>
                </a:extLst>
              </p:cNvPr>
              <p:cNvSpPr txBox="1"/>
              <p:nvPr/>
            </p:nvSpPr>
            <p:spPr>
              <a:xfrm>
                <a:off x="5593107" y="3966180"/>
                <a:ext cx="826401" cy="35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96 876</a:t>
                </a:r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6D78197-56DE-6B95-E820-E36812563BCE}"/>
                </a:ext>
              </a:extLst>
            </p:cNvPr>
            <p:cNvSpPr txBox="1"/>
            <p:nvPr/>
          </p:nvSpPr>
          <p:spPr>
            <a:xfrm>
              <a:off x="828753" y="6871683"/>
              <a:ext cx="10355109" cy="385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Répartition des effectifs étudiants UT en 2021-2022 </a:t>
              </a:r>
              <a:r>
                <a:rPr lang="fr-F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à </a:t>
              </a:r>
              <a:r>
                <a:rPr lang="fr-F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Toulouse (</a:t>
              </a:r>
              <a:r>
                <a:rPr lang="fr-F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Observatoire </a:t>
              </a: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UT, SISE 2021-22)</a:t>
              </a:r>
            </a:p>
          </p:txBody>
        </p:sp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9B95EEFF-2A81-DEB9-52CF-719BA469AF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1749" y="-322494"/>
              <a:ext cx="2416809" cy="993600"/>
            </a:xfrm>
            <a:prstGeom prst="rect">
              <a:avLst/>
            </a:prstGeom>
          </p:spPr>
        </p:pic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873" y="3285651"/>
            <a:ext cx="613897" cy="13303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570" y="4185063"/>
            <a:ext cx="714115" cy="27205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76" y="3872094"/>
            <a:ext cx="601112" cy="2768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570" y="3437542"/>
            <a:ext cx="520662" cy="41181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76" y="2939421"/>
            <a:ext cx="472152" cy="3278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570" y="2077986"/>
            <a:ext cx="316356" cy="316356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90E4393F-41EA-4A56-8798-D6D0AC5AB7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12241" y="2393608"/>
            <a:ext cx="914670" cy="38707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5A77EF7-1CB5-4166-8FB4-6D7B94ADC9E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26911" y="2419075"/>
            <a:ext cx="358712" cy="358712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CE59F4C-E219-4902-891D-EE64FA2072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08091" y="2703413"/>
            <a:ext cx="801167" cy="269126"/>
          </a:xfrm>
          <a:prstGeom prst="rect">
            <a:avLst/>
          </a:prstGeom>
        </p:spPr>
      </p:pic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9CA7C646-9E0C-4692-B214-5EEB3C18C392}"/>
              </a:ext>
            </a:extLst>
          </p:cNvPr>
          <p:cNvCxnSpPr>
            <a:cxnSpLocks/>
          </p:cNvCxnSpPr>
          <p:nvPr/>
        </p:nvCxnSpPr>
        <p:spPr>
          <a:xfrm>
            <a:off x="2222740" y="3219450"/>
            <a:ext cx="3344623" cy="6826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EB5E9E12-D025-4970-A186-6D26CD84BA3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11880" y="2707907"/>
            <a:ext cx="296585" cy="2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75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</Words>
  <Application>Microsoft Office PowerPoint</Application>
  <PresentationFormat>Grand écran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Flalleman</dc:creator>
  <cp:lastModifiedBy>Jérome-Henri BAUDET</cp:lastModifiedBy>
  <cp:revision>12</cp:revision>
  <dcterms:created xsi:type="dcterms:W3CDTF">2023-06-29T09:41:15Z</dcterms:created>
  <dcterms:modified xsi:type="dcterms:W3CDTF">2023-11-16T09:21:09Z</dcterms:modified>
</cp:coreProperties>
</file>